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6" r:id="rId9"/>
    <p:sldId id="264" r:id="rId10"/>
    <p:sldId id="265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76" autoAdjust="0"/>
  </p:normalViewPr>
  <p:slideViewPr>
    <p:cSldViewPr>
      <p:cViewPr>
        <p:scale>
          <a:sx n="72" d="100"/>
          <a:sy n="72" d="100"/>
        </p:scale>
        <p:origin x="-1914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93567-F536-465B-8FD8-5D5BC89BAC1E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ADE2B-0102-4BE5-91D1-0F78633C7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48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8620752-CAEE-437C-9A6B-AE88A0E679D1}" type="datetime2">
              <a:rPr lang="en-US" smtClean="0">
                <a:solidFill>
                  <a:srgbClr val="7FD13B">
                    <a:shade val="75000"/>
                  </a:srgbClr>
                </a:solidFill>
              </a:rPr>
              <a:pPr>
                <a:defRPr/>
              </a:pPr>
              <a:t>Friday, February 17, 2023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9189D4-DE41-45ED-819E-CBC0B9631E86}" type="slidenum">
              <a:rPr lang="en-US" alt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ru-RU"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4324" y="4941168"/>
            <a:ext cx="7175351" cy="1224136"/>
          </a:xfrm>
        </p:spPr>
        <p:txBody>
          <a:bodyPr anchor="ctr"/>
          <a:lstStyle/>
          <a:p>
            <a:pPr marL="182880" indent="0" algn="ctr">
              <a:buNone/>
            </a:pPr>
            <a:r>
              <a:rPr lang="ru-RU" sz="1800" b="1" cap="all" dirty="0" smtClean="0"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Доклад о правоприменительной практике контрольно-надзорной деятельности Донского МТУ по надзору за ЯРБ Ростехнадзора </a:t>
            </a:r>
            <a:br>
              <a:rPr lang="ru-RU" sz="1800" b="1" cap="all" dirty="0" smtClean="0"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all" dirty="0" smtClean="0"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800" b="1" cap="all" dirty="0" smtClean="0"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ru-RU" sz="1800" b="1" cap="all" dirty="0" smtClean="0"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месяцев 2022 года</a:t>
            </a:r>
            <a:endParaRPr lang="ru-RU" b="1" dirty="0">
              <a:solidFill>
                <a:schemeClr val="tx1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64367"/>
            <a:ext cx="6817940" cy="4545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835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980728"/>
            <a:ext cx="7200800" cy="4608512"/>
          </a:xfrm>
        </p:spPr>
        <p:txBody>
          <a:bodyPr>
            <a:normAutofit/>
          </a:bodyPr>
          <a:lstStyle/>
          <a:p>
            <a:endParaRPr lang="ru-RU" sz="4400" b="1" i="1" dirty="0" smtClean="0">
              <a:solidFill>
                <a:srgbClr val="05E0DB">
                  <a:lumMod val="40000"/>
                  <a:lumOff val="60000"/>
                </a:srgbClr>
              </a:solidFill>
            </a:endParaRPr>
          </a:p>
          <a:p>
            <a:endParaRPr lang="ru-RU" sz="4400" b="1" i="1" dirty="0">
              <a:solidFill>
                <a:srgbClr val="05E0DB">
                  <a:lumMod val="40000"/>
                  <a:lumOff val="60000"/>
                </a:srgbClr>
              </a:solidFill>
            </a:endParaRPr>
          </a:p>
          <a:p>
            <a:r>
              <a:rPr lang="ru-RU" sz="4400" b="1" i="1" dirty="0" smtClean="0">
                <a:solidFill>
                  <a:srgbClr val="05E0DB">
                    <a:lumMod val="40000"/>
                    <a:lumOff val="60000"/>
                  </a:srgbClr>
                </a:solidFill>
              </a:rPr>
              <a:t>Благодарю за внимание!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447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72208" y="1340767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Донское МТУ по надзору за ЯРБ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Ростехнадзора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осуществляет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функции по контролю и надзору в сфере безопасности при использовании атомной энергии на территории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16-ти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субъектов Российской Федерации, входящих в состав 4-х федеральных округов Южного, Северо-Кавказского, Северо-Западного (Кольская АЭС) и Центрального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Нововоронежская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АЭС и РОО, расположенные на территории Воронежской области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и Запорожской области (Запорожская АЭС).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25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620688"/>
            <a:ext cx="7344816" cy="5472608"/>
          </a:xfrm>
        </p:spPr>
        <p:txBody>
          <a:bodyPr/>
          <a:lstStyle/>
          <a:p>
            <a:r>
              <a:rPr lang="ru-RU" sz="2400" b="1" dirty="0"/>
              <a:t>Основные полномочия </a:t>
            </a:r>
            <a:r>
              <a:rPr lang="ru-RU" sz="2400" b="1" dirty="0" smtClean="0"/>
              <a:t>ДМТУ ЯРБ</a:t>
            </a:r>
            <a:r>
              <a:rPr lang="ru-RU" sz="2400" b="1" dirty="0"/>
              <a:t>: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3</a:t>
            </a:fld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328" y="1052736"/>
            <a:ext cx="7176118" cy="4917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5573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692696"/>
            <a:ext cx="8208912" cy="5400600"/>
          </a:xfrm>
        </p:spPr>
        <p:txBody>
          <a:bodyPr>
            <a:normAutofit fontScale="55000" lnSpcReduction="20000"/>
          </a:bodyPr>
          <a:lstStyle/>
          <a:p>
            <a:r>
              <a:rPr lang="ru-RU" sz="2900" b="1" dirty="0" smtClean="0"/>
              <a:t>Общие показатели контрольно-надзорной деятельности</a:t>
            </a:r>
          </a:p>
          <a:p>
            <a:r>
              <a:rPr lang="ru-RU" sz="2900" b="1" dirty="0" smtClean="0"/>
              <a:t>Донского МТУ по надзору за ЯРБ </a:t>
            </a:r>
            <a:r>
              <a:rPr lang="ru-RU" sz="2900" b="1" dirty="0" err="1" smtClean="0"/>
              <a:t>Ростехнадзора</a:t>
            </a:r>
            <a:endParaRPr lang="ru-RU" sz="2900" b="1" dirty="0" smtClean="0"/>
          </a:p>
          <a:p>
            <a:endParaRPr lang="ru-RU" sz="2400" dirty="0"/>
          </a:p>
          <a:p>
            <a:pPr lvl="0" indent="450215">
              <a:lnSpc>
                <a:spcPct val="115000"/>
              </a:lnSpc>
              <a:buClr>
                <a:srgbClr val="31B6FD"/>
              </a:buClr>
            </a:pPr>
            <a:r>
              <a:rPr lang="ru-RU" sz="25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В течение </a:t>
            </a:r>
            <a:r>
              <a:rPr lang="ru-RU" sz="25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12 </a:t>
            </a:r>
            <a:r>
              <a:rPr lang="ru-RU" sz="25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месяцев 2022 года Донское МТУ по надзору за ЯРБ Ростехнадзора осуществляло:</a:t>
            </a: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endParaRPr lang="ru-RU" dirty="0">
              <a:solidFill>
                <a:schemeClr val="tx1"/>
              </a:solidFill>
            </a:endParaRP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r>
              <a:rPr lang="ru-RU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надзор за ядерной и радиационной безопасностью, физической защитой, системами учета и контроля ядерных материалов, радиоактивных веществ и </a:t>
            </a:r>
            <a:r>
              <a:rPr lang="ru-RU" sz="26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радиактивных</a:t>
            </a:r>
            <a:r>
              <a:rPr lang="ru-RU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отходов, а также за соблюдением условий действия лицензий:</a:t>
            </a: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r>
              <a:rPr lang="ru-RU" sz="2600" dirty="0">
                <a:solidFill>
                  <a:schemeClr val="tx1"/>
                </a:solidFill>
              </a:rPr>
              <a:t>в 4 филиалах АО «Концерн Росэнергоатом»: «</a:t>
            </a:r>
            <a:r>
              <a:rPr lang="ru-RU" sz="2600" dirty="0" err="1">
                <a:solidFill>
                  <a:schemeClr val="tx1"/>
                </a:solidFill>
              </a:rPr>
              <a:t>Нововоронежская</a:t>
            </a:r>
            <a:r>
              <a:rPr lang="ru-RU" sz="2600" dirty="0">
                <a:solidFill>
                  <a:schemeClr val="tx1"/>
                </a:solidFill>
              </a:rPr>
              <a:t> АЭС», «Кольская АЭС», «Ростовская АЭС», «Опытно-демонстрационный инженерный центр по выводу из эксплуатации» (далее – ОДИЦ) (в отношении которых осуществляется режим постоянного государственного надзора на объектах использования атомной энергии</a:t>
            </a:r>
            <a:r>
              <a:rPr lang="ru-RU" sz="2600" dirty="0" smtClean="0">
                <a:solidFill>
                  <a:schemeClr val="tx1"/>
                </a:solidFill>
              </a:rPr>
              <a:t>).</a:t>
            </a: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r>
              <a:rPr lang="ru-RU" sz="2500" dirty="0" smtClean="0">
                <a:solidFill>
                  <a:schemeClr val="bg1"/>
                </a:solidFill>
              </a:rPr>
              <a:t>Так </a:t>
            </a:r>
            <a:r>
              <a:rPr lang="ru-RU" sz="2500" dirty="0">
                <a:solidFill>
                  <a:schemeClr val="bg1"/>
                </a:solidFill>
              </a:rPr>
              <a:t>же постоянный государственный надзор осуществляется на следующих объектах:</a:t>
            </a: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r>
              <a:rPr lang="ru-RU" sz="2600" dirty="0">
                <a:solidFill>
                  <a:schemeClr val="tx1"/>
                </a:solidFill>
              </a:rPr>
              <a:t>- Открытое акционерное общество «Гидрометаллургический завод» (ОАО «ГМЗ»);</a:t>
            </a:r>
          </a:p>
          <a:p>
            <a:pPr marL="457200" lvl="0" indent="-457200" algn="just">
              <a:lnSpc>
                <a:spcPct val="115000"/>
              </a:lnSpc>
              <a:buClr>
                <a:srgbClr val="31B6FD"/>
              </a:buClr>
              <a:buFontTx/>
              <a:buChar char="-"/>
            </a:pPr>
            <a:r>
              <a:rPr lang="ru-RU" sz="2600" dirty="0" smtClean="0">
                <a:solidFill>
                  <a:schemeClr val="tx1"/>
                </a:solidFill>
              </a:rPr>
              <a:t>- в </a:t>
            </a:r>
            <a:r>
              <a:rPr lang="ru-RU" sz="2600" dirty="0">
                <a:solidFill>
                  <a:schemeClr val="tx1"/>
                </a:solidFill>
              </a:rPr>
              <a:t>3 филиалах «Южный территориальный округ» федерального государственного унитарного предприятия «Федеральный экологический оператор» (Ростовское, Волгоградское и Грозненское отделение филиала «Южный территориальный округ» ФГУП «ФЭО</a:t>
            </a:r>
            <a:r>
              <a:rPr lang="ru-RU" sz="2600" dirty="0" smtClean="0">
                <a:solidFill>
                  <a:schemeClr val="tx1"/>
                </a:solidFill>
              </a:rPr>
              <a:t>»).</a:t>
            </a: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r>
              <a:rPr lang="ru-RU" sz="2600" dirty="0" smtClean="0">
                <a:solidFill>
                  <a:schemeClr val="bg1"/>
                </a:solidFill>
              </a:rPr>
              <a:t>Федеральный </a:t>
            </a:r>
            <a:r>
              <a:rPr lang="ru-RU" sz="2600" dirty="0">
                <a:solidFill>
                  <a:schemeClr val="bg1"/>
                </a:solidFill>
              </a:rPr>
              <a:t>государственный строительный надзор за соблюдением требований технических регламентов, иных нормативных правовых актов и проектной документации осуществляется на 1 объекте капитального строительства:</a:t>
            </a: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r>
              <a:rPr lang="ru-RU" sz="2600" dirty="0">
                <a:solidFill>
                  <a:schemeClr val="tx1"/>
                </a:solidFill>
              </a:rPr>
              <a:t>- Центр по производству </a:t>
            </a:r>
            <a:r>
              <a:rPr lang="ru-RU" sz="2600" dirty="0" err="1">
                <a:solidFill>
                  <a:schemeClr val="tx1"/>
                </a:solidFill>
              </a:rPr>
              <a:t>радиофармпрепаратов</a:t>
            </a:r>
            <a:r>
              <a:rPr lang="ru-RU" sz="2600" dirty="0">
                <a:solidFill>
                  <a:schemeClr val="tx1"/>
                </a:solidFill>
              </a:rPr>
              <a:t>, расположенный по адресу: Краснодарский край, Павловский район, станица Павловская, ул. Советская, 64Н.</a:t>
            </a:r>
          </a:p>
          <a:p>
            <a:pPr indent="450215" algn="just">
              <a:lnSpc>
                <a:spcPct val="115000"/>
              </a:lnSpc>
              <a:buClr>
                <a:srgbClr val="31B6FD"/>
              </a:buClr>
            </a:pPr>
            <a:r>
              <a:rPr lang="ru-RU" sz="2500" dirty="0" smtClean="0">
                <a:solidFill>
                  <a:schemeClr val="tx1"/>
                </a:solidFill>
              </a:rPr>
              <a:t>13.07.2022 </a:t>
            </a:r>
            <a:r>
              <a:rPr lang="ru-RU" sz="2500" dirty="0">
                <a:solidFill>
                  <a:schemeClr val="tx1"/>
                </a:solidFill>
              </a:rPr>
              <a:t>выдано Заключение о соответствии построенного объекта капитального строительства требованиям проектной документации.</a:t>
            </a:r>
          </a:p>
          <a:p>
            <a:pPr indent="450215" algn="just">
              <a:lnSpc>
                <a:spcPct val="115000"/>
              </a:lnSpc>
              <a:buClr>
                <a:srgbClr val="31B6FD"/>
              </a:buClr>
            </a:pPr>
            <a:endParaRPr lang="ru-RU" dirty="0"/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333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136904" cy="5472608"/>
          </a:xfrm>
        </p:spPr>
        <p:txBody>
          <a:bodyPr>
            <a:normAutofit fontScale="70000" lnSpcReduction="20000"/>
          </a:bodyPr>
          <a:lstStyle/>
          <a:p>
            <a:pPr lvl="0">
              <a:buClr>
                <a:srgbClr val="31B6FD"/>
              </a:buClr>
            </a:pPr>
            <a:endParaRPr lang="ru-RU" b="1" dirty="0" smtClean="0">
              <a:solidFill>
                <a:srgbClr val="FF0000"/>
              </a:solidFill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/>
                <a:ea typeface="Calibri"/>
                <a:cs typeface="Times New Roman"/>
              </a:rPr>
              <a:t>Надзор за радиационной безопасностью, физической защитой, системой учета и контроля РВ и РАО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в </a:t>
            </a:r>
            <a:r>
              <a:rPr lang="ru-RU" sz="2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300 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организациях, которые имеют в своем составе </a:t>
            </a:r>
            <a:r>
              <a:rPr lang="ru-RU" sz="2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426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радиационных источника и </a:t>
            </a:r>
            <a:r>
              <a:rPr lang="ru-RU" sz="2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60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пунктов хранения радиоактивных веществ и радиоактивных отходов, из них: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ru-RU" sz="2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81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организация, имеющая лицензии на сооружение и эксплуатацию радиационных источников и пунктов хранения РВ и РАО;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ru-RU" sz="2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219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зарегистрированных организаций, осуществляющие деятельность по эксплуатации радиационных источников, содержащих в своем составе только </a:t>
            </a:r>
            <a:r>
              <a:rPr lang="ru-RU" sz="2400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радионуклидные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источники четвертой и пятой категории радиационной опасности.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 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/>
                <a:ea typeface="Calibri"/>
                <a:cs typeface="Times New Roman"/>
              </a:rPr>
              <a:t>Осуществляется надзор за соблюдением УДЛ: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в</a:t>
            </a:r>
            <a:r>
              <a:rPr lang="ru-RU" sz="2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201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организации, имеющей 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лицензии Донского МТУ по надзору за ЯРБ </a:t>
            </a:r>
            <a:r>
              <a:rPr lang="ru-RU" sz="2400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Ростехнадзора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на следующие виды деятельности: конструирование, изготовление и проектирование оборудования для ядерных установок, сооружение, эксплуатация, вывод из эксплуатации ядерных установок, радиационных источников и другие.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3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76672"/>
            <a:ext cx="7992888" cy="5472608"/>
          </a:xfrm>
        </p:spPr>
        <p:txBody>
          <a:bodyPr>
            <a:normAutofit fontScale="85000" lnSpcReduction="10000"/>
          </a:bodyPr>
          <a:lstStyle/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endParaRPr lang="ru-RU" sz="1700" dirty="0"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Всего за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12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месяцев 2022 года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в результате проведенных Донским МТУ по надзору за ЯРБ Ростехнадзора проверок и контрольно-надзорных мероприятий: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за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нарушение условий действия лицензий приостановлено действие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23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лицензии;</a:t>
            </a:r>
            <a:endParaRPr lang="ru-RU" dirty="0" smtClean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-  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прекращено действие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разрешения;</a:t>
            </a:r>
            <a:endParaRPr lang="ru-RU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выявлено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268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нарушений обязательных требований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(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261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нарушения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при осуществлении надзора за ядерной и радиационной безопасностью в ОИАЭ,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7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- нарушений при осуществлении федерального государственного строительного надзора);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выдано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54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предписания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для устранения выявленных нарушений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(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53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при осуществлении надзора за ядерной и радиационной безопасностью в ОИАЭ;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1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-при осуществлении федерального государственного строительного надзора); 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привлечены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к административной ответственности за административные правонарушения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в виде административного штрафа -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22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должностных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лица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и 1 юридическое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лицо, в виде предупреждения – 3 должностных лица.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Сумма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наложенных штрафов -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685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000  руб. Сумма взысканных штрафов –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585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 000 руб.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108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48680"/>
            <a:ext cx="7776864" cy="5184576"/>
          </a:xfrm>
        </p:spPr>
        <p:txBody>
          <a:bodyPr/>
          <a:lstStyle/>
          <a:p>
            <a:pPr indent="450215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</a:pPr>
            <a:r>
              <a:rPr lang="ru-RU" i="1" dirty="0">
                <a:latin typeface="Times New Roman"/>
                <a:ea typeface="Times New Roman"/>
                <a:cs typeface="Times New Roman"/>
              </a:rPr>
              <a:t>Основными причинами допущенных нарушений и обстоятельств, способствующим их возникновению, явились: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 недостаточное знание и/или невыполнение отдельными руководителями и поднадзорных организаций документов системы качества (процедур, положений, инструкций и т.п.);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 недостаточный контроль со стороны отдельных руководителей и специалистов за соблюдением требований федеральных норм и правил в ОИАЭ и ненадлежащее исполнение должностных обязанностей ответственными лицами за организацию выполнения УДЛ;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 недостаточный контроль со стороны лиц, осуществляющих ведомственный (производственный) контроль безопасности за соблюдением требований федеральных норм и правил в области использования атомной энергии.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962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48680"/>
            <a:ext cx="7776864" cy="5832648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Надзор за сооружением объектов использования атомной энергии</a:t>
            </a:r>
            <a:endParaRPr lang="ru-RU" dirty="0"/>
          </a:p>
          <a:p>
            <a:r>
              <a:rPr lang="ru-RU" b="1" i="1" dirty="0"/>
              <a:t> </a:t>
            </a:r>
            <a:endParaRPr lang="ru-RU" dirty="0"/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pc="-2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За </a:t>
            </a:r>
            <a:r>
              <a:rPr lang="ru-RU" spc="-2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12 </a:t>
            </a:r>
            <a:r>
              <a:rPr lang="ru-RU" spc="-2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месяцев 2022 года ОНС ОИАЭ </a:t>
            </a:r>
            <a:r>
              <a:rPr lang="ru-RU" spc="-2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организованы </a:t>
            </a:r>
            <a:r>
              <a:rPr lang="ru-RU" spc="-2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ru-RU" spc="-2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проведены </a:t>
            </a:r>
            <a:r>
              <a:rPr lang="ru-RU" b="1" spc="-2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 проверки </a:t>
            </a:r>
            <a:r>
              <a:rPr lang="ru-RU" spc="-2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объектов капитального строительства</a:t>
            </a:r>
            <a:r>
              <a:rPr lang="ru-RU" i="1" spc="-2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pc="-2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Кроме того, проведены 3 контрольных (надзорных) мероприятия без взаимодействия (наблюдение за соответствием обязательных требований).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За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12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месяцев 2022 года: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 выявлено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7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нарушений; 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 выдано1 предписание.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Срок выполнения предписания не истек.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Привлечено к административной ответственности за административные правонарушения, предусмотренные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частью 1 статьи 9.4 КоАП РФ, в виде административного штрафа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1 должностное лицо.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180340" indent="45720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Сумма наложенных штрафов –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25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000 руб.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Сумма взысканных штрафов –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25 000 руб.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70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424936" cy="5832648"/>
          </a:xfrm>
        </p:spPr>
        <p:txBody>
          <a:bodyPr>
            <a:normAutofit fontScale="77500" lnSpcReduction="20000"/>
          </a:bodyPr>
          <a:lstStyle/>
          <a:p>
            <a:pPr lvl="0">
              <a:buClr>
                <a:srgbClr val="31B6FD"/>
              </a:buClr>
            </a:pPr>
            <a:r>
              <a:rPr lang="ru-RU" b="1" dirty="0" smtClean="0">
                <a:solidFill>
                  <a:srgbClr val="05E0DB">
                    <a:lumMod val="40000"/>
                    <a:lumOff val="60000"/>
                  </a:srgbClr>
                </a:solidFill>
              </a:rPr>
              <a:t>Изменения в законодательстве</a:t>
            </a:r>
          </a:p>
          <a:p>
            <a:pPr lvl="0">
              <a:buClr>
                <a:srgbClr val="31B6FD"/>
              </a:buClr>
            </a:pPr>
            <a:r>
              <a:rPr lang="ru-RU" sz="1800" b="1" i="1" dirty="0" smtClean="0">
                <a:solidFill>
                  <a:srgbClr val="05E0DB">
                    <a:lumMod val="40000"/>
                    <a:lumOff val="60000"/>
                  </a:srgbClr>
                </a:solidFill>
              </a:rPr>
              <a:t>За </a:t>
            </a:r>
            <a:r>
              <a:rPr lang="ru-RU" sz="1800" b="1" i="1" dirty="0" smtClean="0">
                <a:solidFill>
                  <a:srgbClr val="05E0DB">
                    <a:lumMod val="40000"/>
                    <a:lumOff val="60000"/>
                  </a:srgbClr>
                </a:solidFill>
              </a:rPr>
              <a:t>12 </a:t>
            </a:r>
            <a:r>
              <a:rPr lang="ru-RU" sz="1800" b="1" i="1" dirty="0" smtClean="0">
                <a:solidFill>
                  <a:srgbClr val="05E0DB">
                    <a:lumMod val="40000"/>
                    <a:lumOff val="60000"/>
                  </a:srgbClr>
                </a:solidFill>
              </a:rPr>
              <a:t>месяцев 2022 года в области использования атомной энергии разработаны и приняты </a:t>
            </a:r>
            <a:r>
              <a:rPr lang="ru-RU" sz="18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следующие нормативно-правовые акты:</a:t>
            </a:r>
          </a:p>
          <a:p>
            <a:pPr lvl="0">
              <a:buClr>
                <a:srgbClr val="31B6FD"/>
              </a:buClr>
            </a:pPr>
            <a:endParaRPr lang="ru-RU" sz="1800" b="1" i="1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FF0000"/>
                </a:solidFill>
              </a:rPr>
              <a:t>РБ-033-22</a:t>
            </a:r>
            <a:r>
              <a:rPr lang="ru-RU" sz="1600" b="1" dirty="0">
                <a:solidFill>
                  <a:srgbClr val="FF0000"/>
                </a:solidFill>
              </a:rPr>
              <a:t>. </a:t>
            </a:r>
            <a:r>
              <a:rPr lang="ru-RU" sz="1400" dirty="0">
                <a:solidFill>
                  <a:schemeClr val="tx1"/>
                </a:solidFill>
              </a:rPr>
              <a:t>Рекомендации к составу и содержанию отчета по комплексному обследованию судов и других </a:t>
            </a:r>
            <a:r>
              <a:rPr lang="ru-RU" sz="1400" dirty="0" err="1">
                <a:solidFill>
                  <a:schemeClr val="tx1"/>
                </a:solidFill>
              </a:rPr>
              <a:t>плавсредств</a:t>
            </a:r>
            <a:r>
              <a:rPr lang="ru-RU" sz="1400" dirty="0">
                <a:solidFill>
                  <a:schemeClr val="tx1"/>
                </a:solidFill>
              </a:rPr>
              <a:t> с ядерными реакторами и судов атомно-технологического обслуживания при продлении срока их эксплуатации</a:t>
            </a:r>
            <a:r>
              <a:rPr lang="ru-RU" sz="1400" dirty="0" smtClean="0">
                <a:solidFill>
                  <a:schemeClr val="tx1"/>
                </a:solidFill>
              </a:rPr>
              <a:t>. </a:t>
            </a:r>
            <a:r>
              <a:rPr lang="ru-RU" sz="1400" dirty="0">
                <a:solidFill>
                  <a:schemeClr val="tx1"/>
                </a:solidFill>
              </a:rPr>
              <a:t>Утверждены приказом Федеральной службы по экологическому, технологическому и атомному надзору от 17 января 2022 года № 8.</a:t>
            </a:r>
          </a:p>
          <a:p>
            <a:pPr lvl="0" algn="just">
              <a:buClr>
                <a:srgbClr val="31B6FD"/>
              </a:buClr>
            </a:pP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</a:rPr>
              <a:t>РБ-045-22</a:t>
            </a:r>
            <a:r>
              <a:rPr lang="ru-RU" sz="1600" b="1" dirty="0">
                <a:solidFill>
                  <a:srgbClr val="FF0000"/>
                </a:solidFill>
              </a:rPr>
              <a:t>. </a:t>
            </a:r>
            <a:r>
              <a:rPr lang="ru-RU" sz="1400" dirty="0">
                <a:solidFill>
                  <a:schemeClr val="tx1"/>
                </a:solidFill>
              </a:rPr>
              <a:t>Динамический мониторинг строительных конструкций объектов использования атомной энергии</a:t>
            </a:r>
            <a:r>
              <a:rPr lang="ru-RU" sz="1400" dirty="0" smtClean="0">
                <a:solidFill>
                  <a:schemeClr val="tx1"/>
                </a:solidFill>
              </a:rPr>
              <a:t>. </a:t>
            </a:r>
            <a:r>
              <a:rPr lang="ru-RU" sz="1400" dirty="0">
                <a:solidFill>
                  <a:schemeClr val="tx1"/>
                </a:solidFill>
              </a:rPr>
              <a:t>Утверждены приказом Федеральной службы по экологическому, технологическому и атомному надзору от 22 марта 2022 года № 84.</a:t>
            </a:r>
          </a:p>
          <a:p>
            <a:pPr lvl="0" algn="just">
              <a:buClr>
                <a:srgbClr val="31B6FD"/>
              </a:buClr>
            </a:pP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600" b="1" dirty="0">
                <a:solidFill>
                  <a:srgbClr val="FF0000"/>
                </a:solidFill>
              </a:rPr>
              <a:t>РБ-011-22. </a:t>
            </a:r>
            <a:r>
              <a:rPr lang="ru-RU" sz="1400" dirty="0">
                <a:solidFill>
                  <a:schemeClr val="tx1"/>
                </a:solidFill>
              </a:rPr>
              <a:t>Рекомендации по организации и проведению категорирования </a:t>
            </a:r>
            <a:r>
              <a:rPr lang="ru-RU" sz="1400" dirty="0" err="1">
                <a:solidFill>
                  <a:schemeClr val="tx1"/>
                </a:solidFill>
              </a:rPr>
              <a:t>радионуклидных</a:t>
            </a:r>
            <a:r>
              <a:rPr lang="ru-RU" sz="1400" dirty="0">
                <a:solidFill>
                  <a:schemeClr val="tx1"/>
                </a:solidFill>
              </a:rPr>
              <a:t> источников по радиационной </a:t>
            </a:r>
            <a:r>
              <a:rPr lang="ru-RU" sz="1400" dirty="0" smtClean="0">
                <a:solidFill>
                  <a:schemeClr val="tx1"/>
                </a:solidFill>
              </a:rPr>
              <a:t>опасности. Утверждены </a:t>
            </a:r>
            <a:r>
              <a:rPr lang="ru-RU" sz="1400" dirty="0">
                <a:solidFill>
                  <a:schemeClr val="tx1"/>
                </a:solidFill>
              </a:rPr>
              <a:t>приказом Федеральной службы по экологическому, технологическому и атомному надзору от 16 февраля 2022 года № 44.</a:t>
            </a:r>
          </a:p>
          <a:p>
            <a:pPr lvl="0" algn="just">
              <a:buClr>
                <a:srgbClr val="31B6FD"/>
              </a:buClr>
            </a:pPr>
            <a:r>
              <a:rPr lang="ru-RU" sz="1600" b="1" dirty="0">
                <a:solidFill>
                  <a:srgbClr val="FF0000"/>
                </a:solidFill>
              </a:rPr>
              <a:t>РБ-007-22. </a:t>
            </a:r>
            <a:r>
              <a:rPr lang="ru-RU" sz="1400" dirty="0">
                <a:solidFill>
                  <a:schemeClr val="tx1"/>
                </a:solidFill>
              </a:rPr>
              <a:t>Учет </a:t>
            </a:r>
            <a:r>
              <a:rPr lang="ru-RU" sz="1400" dirty="0" err="1">
                <a:solidFill>
                  <a:schemeClr val="tx1"/>
                </a:solidFill>
              </a:rPr>
              <a:t>флюенса</a:t>
            </a:r>
            <a:r>
              <a:rPr lang="ru-RU" sz="1400" dirty="0">
                <a:solidFill>
                  <a:schemeClr val="tx1"/>
                </a:solidFill>
              </a:rPr>
              <a:t> быстрых нейтронов на корпусах и образцах-свидетелях ВВЭР для последующего прогнозирования радиационного ресурса </a:t>
            </a:r>
            <a:r>
              <a:rPr lang="ru-RU" sz="1400" dirty="0" smtClean="0">
                <a:solidFill>
                  <a:schemeClr val="tx1"/>
                </a:solidFill>
              </a:rPr>
              <a:t>корпусов. Утверждено </a:t>
            </a:r>
            <a:r>
              <a:rPr lang="ru-RU" sz="1400" dirty="0">
                <a:solidFill>
                  <a:schemeClr val="tx1"/>
                </a:solidFill>
              </a:rPr>
              <a:t>приказом Федеральной службы по экологическому, технологическому и атомному надзору от 15 марта 2022 г. № 79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Clr>
                <a:srgbClr val="31B6FD"/>
              </a:buClr>
            </a:pPr>
            <a:r>
              <a:rPr lang="ru-RU" sz="1600" b="1" dirty="0" smtClean="0">
                <a:solidFill>
                  <a:srgbClr val="FF0000"/>
                </a:solidFill>
              </a:rPr>
              <a:t>РБ-013-22</a:t>
            </a:r>
            <a:r>
              <a:rPr lang="ru-RU" sz="1600" dirty="0">
                <a:solidFill>
                  <a:srgbClr val="FF0000"/>
                </a:solidFill>
              </a:rPr>
              <a:t>. </a:t>
            </a:r>
            <a:r>
              <a:rPr lang="ru-RU" sz="1400" dirty="0" smtClean="0">
                <a:solidFill>
                  <a:schemeClr val="tx1"/>
                </a:solidFill>
              </a:rPr>
              <a:t>Рекомендации по составу и содержанию программы вывода из эксплуатации блока атомной станции.</a:t>
            </a:r>
            <a:endParaRPr lang="ru-RU" sz="1400" dirty="0">
              <a:solidFill>
                <a:schemeClr val="tx1"/>
              </a:solidFill>
            </a:endParaRPr>
          </a:p>
          <a:p>
            <a:pPr lvl="0" algn="just">
              <a:buClr>
                <a:srgbClr val="31B6FD"/>
              </a:buClr>
            </a:pPr>
            <a:r>
              <a:rPr lang="ru-RU" sz="1600" b="1" dirty="0" smtClean="0">
                <a:solidFill>
                  <a:srgbClr val="FF0000"/>
                </a:solidFill>
              </a:rPr>
              <a:t>РБ-015-22</a:t>
            </a:r>
            <a:r>
              <a:rPr lang="ru-RU" sz="1400" b="1" dirty="0">
                <a:solidFill>
                  <a:srgbClr val="FF0000"/>
                </a:solidFill>
              </a:rPr>
              <a:t>. </a:t>
            </a:r>
            <a:r>
              <a:rPr lang="ru-RU" sz="1400" dirty="0">
                <a:solidFill>
                  <a:schemeClr val="tx1"/>
                </a:solidFill>
              </a:rPr>
              <a:t>Рекомендации по </a:t>
            </a:r>
            <a:r>
              <a:rPr lang="ru-RU" sz="1400" dirty="0" smtClean="0">
                <a:solidFill>
                  <a:schemeClr val="tx1"/>
                </a:solidFill>
              </a:rPr>
              <a:t>выбору </a:t>
            </a:r>
            <a:r>
              <a:rPr lang="ru-RU" sz="1400" dirty="0" err="1" smtClean="0">
                <a:solidFill>
                  <a:schemeClr val="tx1"/>
                </a:solidFill>
              </a:rPr>
              <a:t>референтных</a:t>
            </a:r>
            <a:r>
              <a:rPr lang="ru-RU" sz="1400" dirty="0" smtClean="0">
                <a:solidFill>
                  <a:schemeClr val="tx1"/>
                </a:solidFill>
              </a:rPr>
              <a:t> единиц типового тепломеханического оборудования атомных станций для осуществления мероприятий по управлению ресурсом.</a:t>
            </a:r>
          </a:p>
          <a:p>
            <a:pPr algn="just">
              <a:buClr>
                <a:srgbClr val="31B6FD"/>
              </a:buClr>
            </a:pPr>
            <a:r>
              <a:rPr lang="ru-RU" sz="1600" b="1" dirty="0" smtClean="0">
                <a:solidFill>
                  <a:srgbClr val="FF0000"/>
                </a:solidFill>
              </a:rPr>
              <a:t>РБ-016-22</a:t>
            </a:r>
            <a:r>
              <a:rPr lang="ru-RU" sz="1600" b="1" dirty="0">
                <a:solidFill>
                  <a:srgbClr val="FF0000"/>
                </a:solidFill>
              </a:rPr>
              <a:t>. </a:t>
            </a:r>
            <a:r>
              <a:rPr lang="ru-RU" sz="1400" dirty="0" smtClean="0">
                <a:solidFill>
                  <a:schemeClr val="tx1"/>
                </a:solidFill>
              </a:rPr>
              <a:t>Рекомендуемые тестовые задачи для верификации программ для электронных вычислительных машин, используемых при проведении вероятностного анализа безопасности объектов использования атомной энергии.</a:t>
            </a:r>
          </a:p>
          <a:p>
            <a:pPr algn="just">
              <a:buClr>
                <a:srgbClr val="31B6FD"/>
              </a:buClr>
            </a:pPr>
            <a:r>
              <a:rPr lang="ru-RU" sz="1600" b="1" dirty="0" smtClean="0">
                <a:solidFill>
                  <a:srgbClr val="FF0000"/>
                </a:solidFill>
              </a:rPr>
              <a:t>П-01-01-2021</a:t>
            </a:r>
            <a:r>
              <a:rPr lang="ru-RU" sz="1600" b="1" dirty="0">
                <a:solidFill>
                  <a:srgbClr val="FF0000"/>
                </a:solidFill>
              </a:rPr>
              <a:t>. </a:t>
            </a:r>
            <a:r>
              <a:rPr lang="ru-RU" sz="1400" dirty="0">
                <a:solidFill>
                  <a:schemeClr val="tx1"/>
                </a:solidFill>
              </a:rPr>
              <a:t>Перечень нормативных правовых актов и нормативных документов, относящихся к сфере деятельности Федеральной службы по экологическому, технологическому и атомному надзору. Раздел II: Государственное регулирование безопасности при использовании атомной </a:t>
            </a:r>
            <a:r>
              <a:rPr lang="ru-RU" sz="1400" dirty="0" smtClean="0">
                <a:solidFill>
                  <a:schemeClr val="tx1"/>
                </a:solidFill>
              </a:rPr>
              <a:t>энергии. Утверждено </a:t>
            </a:r>
            <a:r>
              <a:rPr lang="ru-RU" sz="1400" dirty="0">
                <a:solidFill>
                  <a:schemeClr val="tx1"/>
                </a:solidFill>
              </a:rPr>
              <a:t>приказом Федеральной службы по экологическому, технологическому и атомному надзору от 4 февраля 2022 г. № 33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Clr>
                <a:srgbClr val="31B6FD"/>
              </a:buClr>
            </a:pPr>
            <a:r>
              <a:rPr lang="ru-RU" sz="1600" b="1" dirty="0" smtClean="0">
                <a:solidFill>
                  <a:srgbClr val="FF0000"/>
                </a:solidFill>
              </a:rPr>
              <a:t>НП-025-22. </a:t>
            </a:r>
            <a:r>
              <a:rPr lang="ru-RU" sz="1400" dirty="0" smtClean="0">
                <a:solidFill>
                  <a:schemeClr val="tx1"/>
                </a:solidFill>
              </a:rPr>
              <a:t>Правила безопасности при перевозке радиоактивных материалов на объектах использования атомной энергии.</a:t>
            </a:r>
            <a:endParaRPr lang="ru-RU" sz="1400" dirty="0">
              <a:solidFill>
                <a:schemeClr val="tx1"/>
              </a:solidFill>
            </a:endParaRPr>
          </a:p>
          <a:p>
            <a:pPr algn="just">
              <a:buClr>
                <a:srgbClr val="31B6FD"/>
              </a:buClr>
            </a:pPr>
            <a:r>
              <a:rPr lang="ru-RU" sz="1600" b="1" dirty="0" smtClean="0">
                <a:solidFill>
                  <a:srgbClr val="FF0000"/>
                </a:solidFill>
              </a:rPr>
              <a:t>НП-039-22</a:t>
            </a:r>
            <a:r>
              <a:rPr lang="ru-RU" sz="1600" b="1" dirty="0">
                <a:solidFill>
                  <a:srgbClr val="FF0000"/>
                </a:solidFill>
              </a:rPr>
              <a:t>. </a:t>
            </a:r>
            <a:r>
              <a:rPr lang="ru-RU" sz="1400" dirty="0" smtClean="0">
                <a:solidFill>
                  <a:schemeClr val="tx1"/>
                </a:solidFill>
              </a:rPr>
              <a:t>Пункты контейнерного хранения отработавшего ядерного топлива. Требования безопасности.</a:t>
            </a:r>
            <a:endParaRPr lang="ru-RU" sz="1400" dirty="0">
              <a:solidFill>
                <a:schemeClr val="tx1"/>
              </a:solidFill>
            </a:endParaRPr>
          </a:p>
          <a:p>
            <a:pPr algn="just">
              <a:buClr>
                <a:srgbClr val="31B6FD"/>
              </a:buClr>
            </a:pPr>
            <a:endParaRPr lang="ru-RU" sz="1400" dirty="0">
              <a:solidFill>
                <a:schemeClr val="tx1"/>
              </a:solidFill>
            </a:endParaRPr>
          </a:p>
          <a:p>
            <a:pPr lvl="0" algn="just">
              <a:buClr>
                <a:srgbClr val="31B6FD"/>
              </a:buClr>
            </a:pPr>
            <a:r>
              <a:rPr lang="ru-RU" sz="1600" b="1" dirty="0">
                <a:solidFill>
                  <a:srgbClr val="FF0000"/>
                </a:solidFill>
              </a:rPr>
              <a:t>Методические рекомендации </a:t>
            </a:r>
            <a:r>
              <a:rPr lang="ru-RU" sz="1400" dirty="0">
                <a:solidFill>
                  <a:schemeClr val="tx1"/>
                </a:solidFill>
              </a:rPr>
              <a:t>по осуществлению постоянного государственного надзора на исследовательских ядерных </a:t>
            </a:r>
            <a:r>
              <a:rPr lang="ru-RU" sz="1400" dirty="0" smtClean="0">
                <a:solidFill>
                  <a:schemeClr val="tx1"/>
                </a:solidFill>
              </a:rPr>
              <a:t>установках. Утверждены </a:t>
            </a:r>
            <a:r>
              <a:rPr lang="ru-RU" sz="1400" dirty="0">
                <a:solidFill>
                  <a:schemeClr val="tx1"/>
                </a:solidFill>
              </a:rPr>
              <a:t>приказом Федеральной службы по экологическому, </a:t>
            </a:r>
            <a:r>
              <a:rPr lang="ru-RU" sz="1400" dirty="0" smtClean="0">
                <a:solidFill>
                  <a:schemeClr val="tx1"/>
                </a:solidFill>
              </a:rPr>
              <a:t>технологическому </a:t>
            </a:r>
            <a:r>
              <a:rPr lang="ru-RU" sz="1400" dirty="0">
                <a:solidFill>
                  <a:schemeClr val="tx1"/>
                </a:solidFill>
              </a:rPr>
              <a:t>и атомному надзору от 11 февраля 2022 года № 37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</a:p>
          <a:p>
            <a:pPr lvl="0" algn="just">
              <a:buClr>
                <a:srgbClr val="31B6FD"/>
              </a:buClr>
            </a:pP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639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1420</TotalTime>
  <Words>939</Words>
  <Application>Microsoft Office PowerPoint</Application>
  <PresentationFormat>Экран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Доклад о правоприменительной практике контрольно-надзорной деятельности Донского МТУ по надзору за ЯРБ Ростехнадзора  за 12 месяцев 2022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контрольно-надзорной деятельности за истекший период 2021 года Донского МТУ по надзору за ЯРБ Ростехнадзора.  ПРОБЛЕМНЫЕ ВОПРОСЫ.</dc:title>
  <dc:creator>Левечко Виктория Владимировна</dc:creator>
  <cp:lastModifiedBy>Щербинина Светлана Валерьевна</cp:lastModifiedBy>
  <cp:revision>63</cp:revision>
  <cp:lastPrinted>2022-11-28T05:07:17Z</cp:lastPrinted>
  <dcterms:created xsi:type="dcterms:W3CDTF">2021-11-03T08:27:49Z</dcterms:created>
  <dcterms:modified xsi:type="dcterms:W3CDTF">2023-02-17T05:45:22Z</dcterms:modified>
</cp:coreProperties>
</file>